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</p:sldMasterIdLst>
  <p:sldIdLst>
    <p:sldId id="256" r:id="rId5"/>
    <p:sldId id="257" r:id="rId6"/>
    <p:sldId id="258" r:id="rId7"/>
    <p:sldId id="260" r:id="rId8"/>
    <p:sldId id="261" r:id="rId9"/>
    <p:sldId id="262" r:id="rId10"/>
    <p:sldId id="281" r:id="rId11"/>
    <p:sldId id="263" r:id="rId12"/>
    <p:sldId id="264" r:id="rId13"/>
    <p:sldId id="266" r:id="rId14"/>
    <p:sldId id="268" r:id="rId15"/>
    <p:sldId id="269" r:id="rId16"/>
    <p:sldId id="270" r:id="rId17"/>
    <p:sldId id="279" r:id="rId18"/>
    <p:sldId id="280" r:id="rId19"/>
    <p:sldId id="265" r:id="rId20"/>
    <p:sldId id="278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CBADA2-C665-49EF-B447-AF430848295F}" v="90" dt="2021-02-11T15:36:25.388"/>
    <p1510:client id="{CBBB7F99-150C-2B33-00DC-A80020B26DE4}" v="78" dt="2021-02-11T15:11:19.751"/>
    <p1510:client id="{CF990677-44B3-5FDF-AD96-C844C132B5A0}" v="229" dt="2021-02-11T16:15:43.4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Thursday, February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45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Thursday, February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47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Thursday, February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1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Thursday, February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77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Thursday, February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03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Thursday, February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Thursday, February 11,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325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Thursday, February 11,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48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Thursday, February 11,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4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Thursday, February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91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Thursday, February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09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Thursday, February 11, 2021</a:t>
            </a:fld>
            <a:endParaRPr lang="en-US" cap="al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19838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F292AA-C8DB-4CAA-97C9-456CF8540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131BDA-63AA-44A2-AA21-8DBE01178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1" r="46827" b="1"/>
          <a:stretch/>
        </p:blipFill>
        <p:spPr>
          <a:xfrm>
            <a:off x="-1" y="10"/>
            <a:ext cx="458790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2" y="-429"/>
            <a:ext cx="7604097" cy="6857571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73000"/>
                </a:schemeClr>
              </a:gs>
              <a:gs pos="100000">
                <a:schemeClr val="accent2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1" y="0"/>
            <a:ext cx="7604097" cy="68580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8000">
                <a:schemeClr val="accent2">
                  <a:alpha val="66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99847" y="4355164"/>
            <a:ext cx="7592151" cy="2502836"/>
          </a:xfrm>
          <a:prstGeom prst="rect">
            <a:avLst/>
          </a:prstGeom>
          <a:gradFill>
            <a:gsLst>
              <a:gs pos="22000">
                <a:schemeClr val="accent6">
                  <a:alpha val="39000"/>
                </a:schemeClr>
              </a:gs>
              <a:gs pos="82000">
                <a:schemeClr val="accent5">
                  <a:alpha val="1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6">
            <a:extLst>
              <a:ext uri="{FF2B5EF4-FFF2-40B4-BE49-F238E27FC236}">
                <a16:creationId xmlns:a16="http://schemas.microsoft.com/office/drawing/2014/main" id="{2256CF5B-1DAD-4912-86B9-FCA73369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18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C58BB4-0826-4822-BF98-62B985FE0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425" y="768485"/>
            <a:ext cx="6133656" cy="3169674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es-ES" sz="31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Aplicaci</a:t>
            </a:r>
            <a:r>
              <a:rPr lang="es-ES" sz="3100">
                <a:solidFill>
                  <a:schemeClr val="bg1"/>
                </a:solidFill>
                <a:latin typeface="Arial" panose="020B0604020202020204" pitchFamily="34" charset="0"/>
              </a:rPr>
              <a:t>ó</a:t>
            </a:r>
            <a:r>
              <a:rPr lang="es-ES" sz="31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 de los métodos numéricos para el an</a:t>
            </a:r>
            <a:r>
              <a:rPr lang="es-ES" sz="3100">
                <a:solidFill>
                  <a:schemeClr val="bg1"/>
                </a:solidFill>
                <a:latin typeface="Arial" panose="020B0604020202020204" pitchFamily="34" charset="0"/>
              </a:rPr>
              <a:t>á</a:t>
            </a:r>
            <a:r>
              <a:rPr lang="es-ES" sz="31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lisis de vibraciones en una barra y una placa </a:t>
            </a:r>
            <a:r>
              <a:rPr lang="es-ES" sz="3100" b="0">
                <a:solidFill>
                  <a:schemeClr val="bg1"/>
                </a:solidFill>
                <a:latin typeface="Arial" panose="020B0604020202020204" pitchFamily="34" charset="0"/>
              </a:rPr>
              <a:t>con</a:t>
            </a:r>
            <a:r>
              <a:rPr lang="es-ES" sz="31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el modelo Spring-</a:t>
            </a:r>
            <a:r>
              <a:rPr lang="es-ES" sz="31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Mass</a:t>
            </a:r>
            <a:endParaRPr lang="es-PE" sz="310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221C00-9A5D-43C1-8811-3731EE4CD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2918" y="4706644"/>
            <a:ext cx="5462494" cy="1552113"/>
          </a:xfrm>
        </p:spPr>
        <p:txBody>
          <a:bodyPr>
            <a:normAutofit/>
          </a:bodyPr>
          <a:lstStyle/>
          <a:p>
            <a:pPr algn="r">
              <a:lnSpc>
                <a:spcPct val="140000"/>
              </a:lnSpc>
            </a:pPr>
            <a:r>
              <a:rPr lang="en-US" sz="1200" err="1">
                <a:solidFill>
                  <a:schemeClr val="bg1"/>
                </a:solidFill>
              </a:rPr>
              <a:t>Alumnos</a:t>
            </a:r>
            <a:r>
              <a:rPr lang="en-US" sz="1200">
                <a:solidFill>
                  <a:schemeClr val="bg1"/>
                </a:solidFill>
              </a:rPr>
              <a:t>:</a:t>
            </a:r>
          </a:p>
          <a:p>
            <a:pPr marL="342900" indent="-342900" algn="r">
              <a:lnSpc>
                <a:spcPct val="140000"/>
              </a:lnSpc>
              <a:buFontTx/>
              <a:buChar char="-"/>
            </a:pPr>
            <a:r>
              <a:rPr lang="en-US" sz="1200" err="1">
                <a:solidFill>
                  <a:schemeClr val="bg1"/>
                </a:solidFill>
              </a:rPr>
              <a:t>GermAIn</a:t>
            </a:r>
            <a:r>
              <a:rPr lang="en-US" sz="1200">
                <a:solidFill>
                  <a:schemeClr val="bg1"/>
                </a:solidFill>
              </a:rPr>
              <a:t> Rosadio</a:t>
            </a:r>
          </a:p>
          <a:p>
            <a:pPr marL="342900" indent="-342900" algn="r">
              <a:lnSpc>
                <a:spcPct val="140000"/>
              </a:lnSpc>
              <a:buFontTx/>
              <a:buChar char="-"/>
            </a:pPr>
            <a:r>
              <a:rPr lang="en-US" sz="1200">
                <a:solidFill>
                  <a:schemeClr val="bg1"/>
                </a:solidFill>
              </a:rPr>
              <a:t>Katherine Miranda</a:t>
            </a:r>
          </a:p>
          <a:p>
            <a:pPr marL="342900" indent="-342900" algn="r">
              <a:lnSpc>
                <a:spcPct val="140000"/>
              </a:lnSpc>
              <a:buFontTx/>
              <a:buChar char="-"/>
            </a:pPr>
            <a:r>
              <a:rPr lang="en-US" sz="1200">
                <a:solidFill>
                  <a:schemeClr val="bg1"/>
                </a:solidFill>
              </a:rPr>
              <a:t>Javier </a:t>
            </a:r>
            <a:r>
              <a:rPr lang="en-US" sz="1200" err="1">
                <a:solidFill>
                  <a:schemeClr val="bg1"/>
                </a:solidFill>
              </a:rPr>
              <a:t>Jara</a:t>
            </a:r>
            <a:r>
              <a:rPr lang="en-US" sz="1200">
                <a:solidFill>
                  <a:schemeClr val="bg1"/>
                </a:solidFill>
              </a:rPr>
              <a:t> MEZA</a:t>
            </a:r>
            <a:endParaRPr lang="es-P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932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B3E717-1147-4189-82BF-0E2AF356A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  <a:effectLst/>
              </a:rPr>
              <a:t>Metodo Runge-Kutta orden 4</a:t>
            </a:r>
            <a:endParaRPr lang="en-US" sz="3200" spc="750">
              <a:solidFill>
                <a:schemeClr val="bg1"/>
              </a:solidFill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0907080-0613-4AB8-A480-5310C460E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133" t="33240" r="4472" b="22663"/>
          <a:stretch/>
        </p:blipFill>
        <p:spPr>
          <a:xfrm>
            <a:off x="4306395" y="482888"/>
            <a:ext cx="7554796" cy="379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78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E47111-7CBE-4FF1-BB92-D48FD29E1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1" y="654423"/>
            <a:ext cx="4911393" cy="812654"/>
          </a:xfrm>
        </p:spPr>
        <p:txBody>
          <a:bodyPr anchor="b">
            <a:normAutofit/>
          </a:bodyPr>
          <a:lstStyle/>
          <a:p>
            <a:r>
              <a:rPr lang="en-US"/>
              <a:t>METODOLOGIA</a:t>
            </a:r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9E5610-EBB1-406E-B96A-93503B3EB2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 t="20659" r="4750" b="29393"/>
          <a:stretch/>
        </p:blipFill>
        <p:spPr>
          <a:xfrm>
            <a:off x="5266027" y="654423"/>
            <a:ext cx="6596231" cy="36873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Chart&#10;&#10;Description automatically generated">
            <a:extLst>
              <a:ext uri="{FF2B5EF4-FFF2-40B4-BE49-F238E27FC236}">
                <a16:creationId xmlns:a16="http://schemas.microsoft.com/office/drawing/2014/main" id="{DD40EC6A-570D-4ECA-8D85-543995A2C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865"/>
          <a:stretch/>
        </p:blipFill>
        <p:spPr>
          <a:xfrm>
            <a:off x="130754" y="1839135"/>
            <a:ext cx="4805531" cy="1622493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CE703F66-24F7-401A-9255-197F3CBCA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010" y="3669337"/>
            <a:ext cx="2185640" cy="801717"/>
          </a:xfrm>
          <a:prstGeom prst="rect">
            <a:avLst/>
          </a:prstGeom>
        </p:spPr>
      </p:pic>
      <p:pic>
        <p:nvPicPr>
          <p:cNvPr id="9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F852D1DE-E4DB-4338-8605-C437B69BC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48" y="4395197"/>
            <a:ext cx="4629614" cy="1812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1BDF11-087B-45CB-AA60-8C19E2BFC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686" y="4395197"/>
            <a:ext cx="3597223" cy="193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2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EA2723-1F1F-4269-B780-52B0534F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603" y="372256"/>
            <a:ext cx="4911393" cy="707638"/>
          </a:xfrm>
        </p:spPr>
        <p:txBody>
          <a:bodyPr anchor="b">
            <a:normAutofit/>
          </a:bodyPr>
          <a:lstStyle/>
          <a:p>
            <a:r>
              <a:rPr lang="en-US"/>
              <a:t>RESULTADOS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32C844-9FEE-4E0E-8DC3-BD861B85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604" y="1280510"/>
            <a:ext cx="4911392" cy="35839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PE" sz="1600" b="0" i="0">
                <a:effectLst/>
                <a:latin typeface="Arial" panose="020B0604020202020204" pitchFamily="34" charset="0"/>
              </a:rPr>
              <a:t>Resultados en 1D</a:t>
            </a:r>
          </a:p>
          <a:p>
            <a:pPr marL="0" indent="0">
              <a:buNone/>
            </a:pPr>
            <a:endParaRPr lang="es-PE" sz="160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F27414-6354-4777-AF3C-DA10B3462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13" t="24029" r="5550" b="41245"/>
          <a:stretch/>
        </p:blipFill>
        <p:spPr>
          <a:xfrm>
            <a:off x="1184603" y="1858462"/>
            <a:ext cx="10217500" cy="41896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12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D5C87E-B224-4473-A9C7-975F48F97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RESULTADOS EN 1D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C5A3564-515A-4842-8806-61C158710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705" t="58811" r="7327" b="5912"/>
          <a:stretch/>
        </p:blipFill>
        <p:spPr>
          <a:xfrm>
            <a:off x="994091" y="457200"/>
            <a:ext cx="10210543" cy="440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93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A67AB770-C970-47EA-B422-B5CB79F36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11" y="407073"/>
            <a:ext cx="11719930" cy="520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40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87E270F9-FF15-44EB-A215-A52706167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89" y="852770"/>
            <a:ext cx="11645808" cy="520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2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AC20E5-01AC-4D2F-A7DB-D2BF1DC8A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000" spc="750">
                <a:solidFill>
                  <a:schemeClr val="bg1"/>
                </a:solidFill>
                <a:effectLst/>
              </a:rPr>
              <a:t>Oscilaciones de una malla de masas acopladas por resortes</a:t>
            </a:r>
            <a:endParaRPr lang="en-US" sz="2000" spc="75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07B38A-BEE6-467D-87EA-76B41DC82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4833" y="478712"/>
            <a:ext cx="5066657" cy="2891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282A81-55FD-4FDB-8BC9-84209C766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032" y="3657602"/>
            <a:ext cx="6578260" cy="260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6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6181F7F-6C0C-4D5C-9406-58C703D4A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556" t="36222" r="17034" b="26216"/>
          <a:stretch/>
        </p:blipFill>
        <p:spPr>
          <a:xfrm>
            <a:off x="4503619" y="750170"/>
            <a:ext cx="7214138" cy="53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89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1E69E-0727-41C6-8366-0B49A7D70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0" i="0">
                <a:effectLst/>
                <a:latin typeface="Arial" panose="020B0604020202020204" pitchFamily="34" charset="0"/>
              </a:rPr>
              <a:t>CONCLUSIONES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8CB9D7-A916-4512-8194-A233B381B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b="0" i="0">
                <a:effectLst/>
                <a:latin typeface="Arial" panose="020B0604020202020204" pitchFamily="34" charset="0"/>
              </a:rPr>
              <a:t>Se realiza el arreglo unidimensional correspondiente a la discretizaci</a:t>
            </a:r>
            <a:r>
              <a:rPr lang="es-ES">
                <a:latin typeface="Arial" panose="020B0604020202020204" pitchFamily="34" charset="0"/>
              </a:rPr>
              <a:t>ó</a:t>
            </a:r>
            <a:r>
              <a:rPr lang="es-ES" b="0" i="0">
                <a:effectLst/>
                <a:latin typeface="Arial" panose="020B0604020202020204" pitchFamily="34" charset="0"/>
              </a:rPr>
              <a:t>n de la barra a partir del cual se analiza las oscilaciones longitudinales de las masas y se encuentra el sistema de ecuaciones diferenciales de segundo grado. Posteriormente se plantea el problema de valor inicial, obteniendo el sistema el cual es implementado en el </a:t>
            </a:r>
            <a:r>
              <a:rPr lang="es-ES" b="0" i="0" err="1">
                <a:effectLst/>
                <a:latin typeface="Arial" panose="020B0604020202020204" pitchFamily="34" charset="0"/>
              </a:rPr>
              <a:t>pseudoc</a:t>
            </a:r>
            <a:r>
              <a:rPr lang="es-ES" b="0" i="0">
                <a:effectLst/>
                <a:latin typeface="Arial" panose="020B0604020202020204" pitchFamily="34" charset="0"/>
              </a:rPr>
              <a:t> ́</a:t>
            </a:r>
            <a:r>
              <a:rPr lang="es-ES" b="0" i="0" err="1">
                <a:effectLst/>
                <a:latin typeface="Arial" panose="020B0604020202020204" pitchFamily="34" charset="0"/>
              </a:rPr>
              <a:t>odigo</a:t>
            </a:r>
            <a:r>
              <a:rPr lang="es-ES" b="0" i="0">
                <a:effectLst/>
                <a:latin typeface="Arial" panose="020B0604020202020204" pitchFamily="34" charset="0"/>
              </a:rPr>
              <a:t> de Runge-</a:t>
            </a:r>
            <a:r>
              <a:rPr lang="es-ES" b="0" i="0" err="1">
                <a:effectLst/>
                <a:latin typeface="Arial" panose="020B0604020202020204" pitchFamily="34" charset="0"/>
              </a:rPr>
              <a:t>Kutta</a:t>
            </a:r>
            <a:r>
              <a:rPr lang="es-ES" b="0" i="0">
                <a:effectLst/>
                <a:latin typeface="Arial" panose="020B0604020202020204" pitchFamily="34" charset="0"/>
              </a:rPr>
              <a:t> orden 4 para resolver el sistema en el entorno de Matlab. Se realiza el arreglo unidimensional correspondiente a la discretizaci</a:t>
            </a:r>
            <a:r>
              <a:rPr lang="es-ES">
                <a:latin typeface="Arial" panose="020B0604020202020204" pitchFamily="34" charset="0"/>
              </a:rPr>
              <a:t>ó</a:t>
            </a:r>
            <a:r>
              <a:rPr lang="es-ES" b="0" i="0">
                <a:effectLst/>
                <a:latin typeface="Arial" panose="020B0604020202020204" pitchFamily="34" charset="0"/>
              </a:rPr>
              <a:t>n de la barra a partir del cual se analizadas oscilaciones longitudinales de las masas y se encuentra el sistema de ecuaciones diferenciales de segundo grado.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93521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905324F-2BBA-4E0A-AE44-07104A65B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373" t="20994" r="3615" b="38399"/>
          <a:stretch/>
        </p:blipFill>
        <p:spPr>
          <a:xfrm>
            <a:off x="-1" y="80424"/>
            <a:ext cx="7175611" cy="315122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759033C-47EB-4B01-8FA8-3BB398394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30" t="46154" r="3242" b="13260"/>
          <a:stretch/>
        </p:blipFill>
        <p:spPr>
          <a:xfrm>
            <a:off x="4879061" y="3175279"/>
            <a:ext cx="7175611" cy="318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44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B36A41-BF38-4C0A-BA59-CDCE04AE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41FCD4-B2C7-4B7F-BE8D-454B09A1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856" y="908649"/>
            <a:ext cx="4079720" cy="3977676"/>
          </a:xfrm>
        </p:spPr>
        <p:txBody>
          <a:bodyPr anchor="t">
            <a:normAutofit/>
          </a:bodyPr>
          <a:lstStyle/>
          <a:p>
            <a:pPr algn="r"/>
            <a:r>
              <a:rPr lang="en-US" sz="4000" err="1"/>
              <a:t>objetivos</a:t>
            </a:r>
            <a:endParaRPr lang="es-PE" sz="40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EC1745-CB84-4933-8158-31BDB22C2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1896" y="964889"/>
            <a:ext cx="5118505" cy="4909137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1400" b="1" i="1" err="1"/>
              <a:t>Generales</a:t>
            </a:r>
            <a:r>
              <a:rPr lang="en-US" sz="1400" b="1" i="1"/>
              <a:t>:</a:t>
            </a:r>
          </a:p>
          <a:p>
            <a:pPr marL="342900" indent="-342900" algn="just">
              <a:lnSpc>
                <a:spcPct val="110000"/>
              </a:lnSpc>
              <a:buFont typeface="+mj-lt"/>
              <a:buAutoNum type="arabicPeriod"/>
            </a:pPr>
            <a:r>
              <a:rPr lang="es-ES" sz="1400" b="0" i="0">
                <a:effectLst/>
                <a:latin typeface="Arial" panose="020B0604020202020204" pitchFamily="34" charset="0"/>
              </a:rPr>
              <a:t>Verificar la validez del modelo Spring-</a:t>
            </a:r>
            <a:r>
              <a:rPr lang="es-ES" sz="1400" b="0" i="0" err="1">
                <a:effectLst/>
                <a:latin typeface="Arial" panose="020B0604020202020204" pitchFamily="34" charset="0"/>
              </a:rPr>
              <a:t>Mass</a:t>
            </a:r>
            <a:r>
              <a:rPr lang="es-ES" sz="1400" b="0" i="0">
                <a:effectLst/>
                <a:latin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10000"/>
              </a:lnSpc>
              <a:buFont typeface="+mj-lt"/>
              <a:buAutoNum type="arabicPeriod"/>
            </a:pPr>
            <a:r>
              <a:rPr lang="es-ES" sz="1400" b="0" i="0">
                <a:effectLst/>
                <a:latin typeface="Arial" panose="020B0604020202020204" pitchFamily="34" charset="0"/>
              </a:rPr>
              <a:t>Aplicar los métodos num</a:t>
            </a:r>
            <a:r>
              <a:rPr lang="es-ES" sz="1400">
                <a:latin typeface="Arial" panose="020B0604020202020204" pitchFamily="34" charset="0"/>
              </a:rPr>
              <a:t>é</a:t>
            </a:r>
            <a:r>
              <a:rPr lang="es-ES" sz="1400" b="0" i="0">
                <a:effectLst/>
                <a:latin typeface="Arial" panose="020B0604020202020204" pitchFamily="34" charset="0"/>
              </a:rPr>
              <a:t>ricos.</a:t>
            </a:r>
          </a:p>
          <a:p>
            <a:pPr marL="342900" indent="-342900" algn="just">
              <a:lnSpc>
                <a:spcPct val="110000"/>
              </a:lnSpc>
              <a:buFont typeface="+mj-lt"/>
              <a:buAutoNum type="arabicPeriod"/>
            </a:pPr>
            <a:r>
              <a:rPr lang="es-ES" sz="1400" b="0" i="0">
                <a:effectLst/>
                <a:latin typeface="Arial" panose="020B0604020202020204" pitchFamily="34" charset="0"/>
              </a:rPr>
              <a:t>Con los resultados obtenidos, simular las vibraciones longitudinales de una barra y una placa.</a:t>
            </a:r>
            <a:endParaRPr lang="en-US" sz="1400"/>
          </a:p>
          <a:p>
            <a:pPr marL="0" indent="0" algn="just">
              <a:lnSpc>
                <a:spcPct val="110000"/>
              </a:lnSpc>
              <a:buNone/>
            </a:pPr>
            <a:endParaRPr lang="en-US" sz="1400"/>
          </a:p>
          <a:p>
            <a:pPr algn="just">
              <a:lnSpc>
                <a:spcPct val="110000"/>
              </a:lnSpc>
            </a:pPr>
            <a:r>
              <a:rPr lang="en-US" sz="1400" b="1" i="1" err="1"/>
              <a:t>Específicos</a:t>
            </a:r>
            <a:r>
              <a:rPr lang="en-US" sz="1400" b="1" i="1"/>
              <a:t>:</a:t>
            </a:r>
          </a:p>
          <a:p>
            <a:pPr marL="342900" indent="-342900" algn="just">
              <a:lnSpc>
                <a:spcPct val="110000"/>
              </a:lnSpc>
              <a:buFont typeface="+mj-lt"/>
              <a:buAutoNum type="arabicPeriod"/>
            </a:pPr>
            <a:r>
              <a:rPr lang="es-ES" sz="1400" b="0" i="0">
                <a:effectLst/>
                <a:latin typeface="Arial" panose="020B0604020202020204" pitchFamily="34" charset="0"/>
              </a:rPr>
              <a:t>Discretizar una barra y placa delgada según el modelo Spring-</a:t>
            </a:r>
            <a:r>
              <a:rPr lang="es-ES" sz="1400" b="0" i="0" err="1">
                <a:effectLst/>
                <a:latin typeface="Arial" panose="020B0604020202020204" pitchFamily="34" charset="0"/>
              </a:rPr>
              <a:t>Mass</a:t>
            </a:r>
            <a:r>
              <a:rPr lang="es-ES" sz="1400" b="0" i="0">
                <a:effectLst/>
                <a:latin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10000"/>
              </a:lnSpc>
              <a:buFont typeface="+mj-lt"/>
              <a:buAutoNum type="arabicPeriod"/>
            </a:pPr>
            <a:r>
              <a:rPr lang="es-ES" sz="1400" b="0" i="0">
                <a:effectLst/>
                <a:latin typeface="Arial" panose="020B0604020202020204" pitchFamily="34" charset="0"/>
              </a:rPr>
              <a:t>Plantear el sistema de ecuaciones diferenciales de segundo grado.</a:t>
            </a:r>
          </a:p>
          <a:p>
            <a:pPr marL="342900" indent="-342900" algn="just">
              <a:lnSpc>
                <a:spcPct val="110000"/>
              </a:lnSpc>
              <a:buFont typeface="+mj-lt"/>
              <a:buAutoNum type="arabicPeriod"/>
            </a:pPr>
            <a:r>
              <a:rPr lang="es-ES" sz="1400" b="0" i="0">
                <a:effectLst/>
                <a:latin typeface="Arial" panose="020B0604020202020204" pitchFamily="34" charset="0"/>
              </a:rPr>
              <a:t>Implementación del método Runge-</a:t>
            </a:r>
            <a:r>
              <a:rPr lang="es-ES" sz="1400" b="0" i="0" err="1">
                <a:effectLst/>
                <a:latin typeface="Arial" panose="020B0604020202020204" pitchFamily="34" charset="0"/>
              </a:rPr>
              <a:t>Kutta</a:t>
            </a:r>
            <a:r>
              <a:rPr lang="es-ES" sz="1400" b="0" i="0">
                <a:effectLst/>
                <a:latin typeface="Arial" panose="020B0604020202020204" pitchFamily="34" charset="0"/>
              </a:rPr>
              <a:t> de orden 4.</a:t>
            </a:r>
          </a:p>
          <a:p>
            <a:pPr marL="342900" indent="-342900" algn="just">
              <a:lnSpc>
                <a:spcPct val="110000"/>
              </a:lnSpc>
              <a:buFont typeface="+mj-lt"/>
              <a:buAutoNum type="arabicPeriod"/>
            </a:pPr>
            <a:r>
              <a:rPr lang="es-ES" sz="1400" b="0" i="0">
                <a:effectLst/>
                <a:latin typeface="Arial" panose="020B0604020202020204" pitchFamily="34" charset="0"/>
              </a:rPr>
              <a:t>Con los resultados obtenidos del cálculo num</a:t>
            </a:r>
            <a:r>
              <a:rPr lang="es-ES" sz="1400">
                <a:latin typeface="Arial" panose="020B0604020202020204" pitchFamily="34" charset="0"/>
              </a:rPr>
              <a:t>é</a:t>
            </a:r>
            <a:r>
              <a:rPr lang="es-ES" sz="1400" b="0" i="0">
                <a:effectLst/>
                <a:latin typeface="Arial" panose="020B0604020202020204" pitchFamily="34" charset="0"/>
              </a:rPr>
              <a:t>rico, simular las vibraciones longitudinales del sistema en el entorno de Matlab.</a:t>
            </a:r>
            <a:endParaRPr lang="en-US" sz="1400"/>
          </a:p>
          <a:p>
            <a:pPr marL="0" indent="0" algn="just">
              <a:lnSpc>
                <a:spcPct val="110000"/>
              </a:lnSpc>
              <a:buNone/>
            </a:pPr>
            <a:endParaRPr lang="es-PE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D36A8B-01FD-4675-9D35-FA0CC50FD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6D76E8-086A-40F9-B995-AEFD77D9C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52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F7F2020-3718-4400-926B-893A0FBD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0C66CE-2B3E-4513-9B9D-EC2B8182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12198725" cy="16450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F3C764-BCFB-4F32-B897-6513FF0F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8122026" cy="1653935"/>
          </a:xfrm>
          <a:prstGeom prst="rect">
            <a:avLst/>
          </a:prstGeom>
          <a:gradFill>
            <a:gsLst>
              <a:gs pos="24000">
                <a:schemeClr val="accent2">
                  <a:alpha val="0"/>
                </a:schemeClr>
              </a:gs>
              <a:gs pos="99000">
                <a:schemeClr val="accent2">
                  <a:alpha val="6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11D24A-F765-48C8-813D-D3A5E5AA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95080" y="3111827"/>
            <a:ext cx="1177951" cy="5415888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696DA4-AF10-4675-A4EB-B276A8302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349" y="5510306"/>
            <a:ext cx="7260031" cy="10922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spc="750">
                <a:solidFill>
                  <a:schemeClr val="bg1"/>
                </a:solidFill>
                <a:effectLst/>
              </a:rPr>
              <a:t>CODIGO ENMATLAB PARA LAS OSCILACIONES LONGITUDINALES DE UNA RED1D</a:t>
            </a:r>
            <a:endParaRPr lang="en-US" sz="2000" spc="75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87CCF30-016C-4981-BBF9-CEC87648A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35" t="22564" r="7692" b="7546"/>
          <a:stretch/>
        </p:blipFill>
        <p:spPr>
          <a:xfrm>
            <a:off x="6092635" y="760717"/>
            <a:ext cx="5935241" cy="4082159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A340A4F-8A24-4456-8F34-A49E24F6D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98" t="20994" r="7326" b="7944"/>
          <a:stretch/>
        </p:blipFill>
        <p:spPr>
          <a:xfrm>
            <a:off x="237736" y="761145"/>
            <a:ext cx="5858264" cy="408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30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2DC0828-FCAF-4011-83A4-E6C2B30E5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440" t="21247" r="7755" b="58196"/>
          <a:stretch/>
        </p:blipFill>
        <p:spPr>
          <a:xfrm>
            <a:off x="619649" y="582804"/>
            <a:ext cx="6740244" cy="91516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29A7D21-350A-432A-9763-B3318F381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3" t="70183" r="7774" b="7106"/>
          <a:stretch/>
        </p:blipFill>
        <p:spPr>
          <a:xfrm>
            <a:off x="619649" y="1537398"/>
            <a:ext cx="6740244" cy="101534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F586C58-F96F-4139-8D68-7A4BD385C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1" t="22418" r="7526" b="6959"/>
          <a:stretch/>
        </p:blipFill>
        <p:spPr>
          <a:xfrm>
            <a:off x="619648" y="2613034"/>
            <a:ext cx="6740245" cy="34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33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22BE913-F1F1-4FF0-88DE-57EC66075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26" t="23025" r="7469" b="6674"/>
          <a:stretch/>
        </p:blipFill>
        <p:spPr>
          <a:xfrm>
            <a:off x="1376623" y="393435"/>
            <a:ext cx="7114233" cy="3615857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5E13A19-848B-4574-8AA8-EF3508D5B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8" t="20806" r="7784" b="66060"/>
          <a:stretch/>
        </p:blipFill>
        <p:spPr>
          <a:xfrm>
            <a:off x="1328547" y="4099727"/>
            <a:ext cx="7114233" cy="6832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528F042-EEDC-433B-AF7A-7DB412B9CE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78" t="55128" r="8068" b="12763"/>
          <a:stretch/>
        </p:blipFill>
        <p:spPr>
          <a:xfrm>
            <a:off x="1328548" y="4783015"/>
            <a:ext cx="6981440" cy="16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69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E831A5-636E-4E5C-BB51-A107323E9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1500" spc="750">
                <a:solidFill>
                  <a:schemeClr val="bg1"/>
                </a:solidFill>
                <a:effectLst/>
              </a:rPr>
              <a:t>CODIGO EN MATLAB PARA LAS OSCILACIONES LONGITUDINALES DE UNA RED2D</a:t>
            </a:r>
            <a:endParaRPr lang="en-US" sz="1500" spc="75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C65C89E-54D9-4C75-90CD-AE5A219D8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76" t="22238" r="4890" b="8718"/>
          <a:stretch/>
        </p:blipFill>
        <p:spPr>
          <a:xfrm>
            <a:off x="4503619" y="682361"/>
            <a:ext cx="7214138" cy="550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29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208CD2B-516D-4DE9-8E8A-ED6D8903E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76" t="45569" r="5550" b="17509"/>
          <a:stretch/>
        </p:blipFill>
        <p:spPr>
          <a:xfrm>
            <a:off x="4160883" y="1841359"/>
            <a:ext cx="7686188" cy="31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0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78D366-4B54-4175-B153-78D7B8EC9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>
                <a:solidFill>
                  <a:schemeClr val="bg1"/>
                </a:solidFill>
              </a:rPr>
              <a:t>ANTECEDENTES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99040C-A106-40F9-B8AE-C8B1794BD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43" y="4800600"/>
            <a:ext cx="3230603" cy="1538784"/>
          </a:xfrm>
        </p:spPr>
        <p:txBody>
          <a:bodyPr vert="horz" lIns="0" tIns="0" rIns="0" bIns="0" rtlCol="0">
            <a:normAutofit/>
          </a:bodyPr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1200" b="1" cap="all" spc="600">
                <a:solidFill>
                  <a:schemeClr val="bg1"/>
                </a:solidFill>
              </a:rPr>
              <a:t>Applications of Spring-Mass Model on Crystalline Lattices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16BA4E-8AC5-4B7E-9638-96A9F9048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08" t="19047" r="23434" b="12821"/>
          <a:stretch/>
        </p:blipFill>
        <p:spPr>
          <a:xfrm>
            <a:off x="4503619" y="761899"/>
            <a:ext cx="7214138" cy="534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87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7C703A-9B80-4024-8816-1352DE1A1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2000" spc="750">
                <a:solidFill>
                  <a:schemeClr val="bg1"/>
                </a:solidFill>
                <a:effectLst/>
              </a:rPr>
              <a:t>Oscilaciones y ondas</a:t>
            </a:r>
            <a:endParaRPr lang="en-US" sz="2000" spc="750">
              <a:solidFill>
                <a:schemeClr val="bg1"/>
              </a:solidFill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C7A4AF7-36D4-4247-B404-9AD23CDA4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712" t="20994" r="38306" b="22156"/>
          <a:stretch/>
        </p:blipFill>
        <p:spPr bwMode="auto">
          <a:xfrm>
            <a:off x="5693069" y="457200"/>
            <a:ext cx="4835238" cy="595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957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8BBE1A-B148-4F48-8E8C-EEB4A444E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6098BB-93F8-44F3-B2A4-A8DAD1BD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902" y="622852"/>
            <a:ext cx="4045528" cy="3289672"/>
          </a:xfrm>
        </p:spPr>
        <p:txBody>
          <a:bodyPr anchor="b">
            <a:normAutofit/>
          </a:bodyPr>
          <a:lstStyle/>
          <a:p>
            <a:pPr algn="r"/>
            <a:r>
              <a:rPr lang="en-US" sz="3100"/>
              <a:t>FUNDAMENTO TEORICO</a:t>
            </a:r>
            <a:endParaRPr lang="es-PE" sz="310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09AA87-7C8A-41FA-9A17-4BCF70FE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72" t="37070" r="15192" b="39634"/>
          <a:stretch/>
        </p:blipFill>
        <p:spPr>
          <a:xfrm>
            <a:off x="5270269" y="1342250"/>
            <a:ext cx="5852159" cy="2570274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31C1EC-E063-4502-B124-AEFFE199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270" y="807189"/>
            <a:ext cx="5852158" cy="1820198"/>
          </a:xfrm>
        </p:spPr>
        <p:txBody>
          <a:bodyPr anchor="t">
            <a:normAutofit/>
          </a:bodyPr>
          <a:lstStyle/>
          <a:p>
            <a:r>
              <a:rPr lang="es-ES" sz="1600" b="1" i="1">
                <a:effectLst/>
                <a:latin typeface="Arial" panose="020B0604020202020204" pitchFamily="34" charset="0"/>
              </a:rPr>
              <a:t>Oscilaciones longitudinales en una barra</a:t>
            </a:r>
          </a:p>
          <a:p>
            <a:pPr marL="0" indent="0">
              <a:buNone/>
            </a:pPr>
            <a:endParaRPr lang="es-ES" sz="1600" b="0" i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s-PE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5DEFE8-24AF-47F7-B020-D4D76ABA1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801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AE3873-25FC-4346-B1D5-82E5F9D95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801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7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76386B7-0B55-4111-A6A7-BE29640ED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93" t="64469" r="26731" b="29963"/>
          <a:stretch/>
        </p:blipFill>
        <p:spPr>
          <a:xfrm>
            <a:off x="6607807" y="4093975"/>
            <a:ext cx="1507492" cy="70721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78C9D48-F500-4DBA-BFF8-439BFBE71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47" t="72234" r="27638" b="20733"/>
          <a:stretch/>
        </p:blipFill>
        <p:spPr>
          <a:xfrm>
            <a:off x="6965465" y="4910995"/>
            <a:ext cx="964643" cy="8268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790117-FA2C-4F79-9514-8BA6BEC7BA16}"/>
              </a:ext>
            </a:extLst>
          </p:cNvPr>
          <p:cNvSpPr txBox="1"/>
          <p:nvPr/>
        </p:nvSpPr>
        <p:spPr>
          <a:xfrm>
            <a:off x="8638743" y="3912524"/>
            <a:ext cx="248368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Fuente: </a:t>
            </a:r>
            <a:r>
              <a:rPr lang="es-ES" sz="1400"/>
              <a:t>H. </a:t>
            </a:r>
            <a:r>
              <a:rPr lang="es-ES" sz="1400" err="1"/>
              <a:t>Alzate</a:t>
            </a:r>
            <a:r>
              <a:rPr lang="es-ES" sz="1400"/>
              <a:t> López, Física de las ondas. Universidad de Antioquia, 2007.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45092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B1959D-75E1-41AD-86EC-9EE76104D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  <a:effectLst/>
              </a:rPr>
              <a:t>Modelo Spring-Mass</a:t>
            </a:r>
            <a:endParaRPr lang="en-US" sz="3200" spc="750">
              <a:solidFill>
                <a:schemeClr val="bg1"/>
              </a:solidFill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79B3106-047E-48B9-905D-F75A69517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417" t="42059" r="8611" b="31424"/>
          <a:stretch/>
        </p:blipFill>
        <p:spPr>
          <a:xfrm>
            <a:off x="463925" y="658329"/>
            <a:ext cx="11270875" cy="40053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CB6189-E8F0-49FF-B06F-BCAE253AD408}"/>
              </a:ext>
            </a:extLst>
          </p:cNvPr>
          <p:cNvSpPr txBox="1"/>
          <p:nvPr/>
        </p:nvSpPr>
        <p:spPr>
          <a:xfrm>
            <a:off x="774102" y="4540608"/>
            <a:ext cx="1036737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Fuente: R. A. Del Carpio </a:t>
            </a:r>
            <a:r>
              <a:rPr lang="en-US" sz="1400" err="1"/>
              <a:t>Minaya</a:t>
            </a:r>
            <a:r>
              <a:rPr lang="en-US" sz="1400"/>
              <a:t> and Y. P. Atencio, “Applications of spring-mass model on crystalline lattices,”2017 43rd Latin American Computer </a:t>
            </a:r>
            <a:r>
              <a:rPr lang="en-US" sz="1400" err="1"/>
              <a:t>Conference,CLEI</a:t>
            </a:r>
            <a:r>
              <a:rPr lang="en-US" sz="1400"/>
              <a:t> 2017, vol. 2017-Janua, pp. 1–8, 2017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412300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D971-BE35-43BC-925B-341F0AF4E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4929"/>
            <a:ext cx="9144000" cy="1635814"/>
          </a:xfrm>
        </p:spPr>
        <p:txBody>
          <a:bodyPr/>
          <a:lstStyle/>
          <a:p>
            <a:r>
              <a:rPr lang="en-US"/>
              <a:t>Aplicaciones del modelo spring-mass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1B946-8985-4F88-B876-7517D1EF10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2297871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b="1" i="1"/>
              <a:t>Biomecanica:</a:t>
            </a:r>
            <a:r>
              <a:rPr lang="en-US"/>
              <a:t> locomocion humana  a la robotica</a:t>
            </a:r>
          </a:p>
          <a:p>
            <a:r>
              <a:rPr lang="en-US" b="1" i="1"/>
              <a:t>Simulacion grafica: t</a:t>
            </a:r>
            <a:r>
              <a:rPr lang="en-US"/>
              <a:t>ela en movimientoy movimiento del cabello humano</a:t>
            </a:r>
          </a:p>
          <a:p>
            <a:r>
              <a:rPr lang="en-US" b="1" i="1"/>
              <a:t>Fisica del estado solido: </a:t>
            </a:r>
            <a:r>
              <a:rPr lang="en-US"/>
              <a:t>red cristalina</a:t>
            </a:r>
            <a:endParaRPr lang="en-US" b="1" i="1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31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13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1E63A3-74C9-4912-9066-28C12D937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spc="750">
                <a:solidFill>
                  <a:schemeClr val="bg1"/>
                </a:solidFill>
                <a:effectLst/>
              </a:rPr>
              <a:t>Oscilaciones longitudinales en una barra por medio del modelo Spring-Mass</a:t>
            </a:r>
            <a:endParaRPr lang="en-US" sz="2000" spc="750">
              <a:solidFill>
                <a:schemeClr val="bg1"/>
              </a:solidFill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8242F74-CB40-4F73-AEAD-7B7B1D2E0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277" t="39775" r="5470" b="22917"/>
          <a:stretch/>
        </p:blipFill>
        <p:spPr>
          <a:xfrm>
            <a:off x="1032065" y="457200"/>
            <a:ext cx="10134596" cy="44076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6801A2-C3C6-4F03-982B-3AA18A3B182B}"/>
              </a:ext>
            </a:extLst>
          </p:cNvPr>
          <p:cNvSpPr txBox="1"/>
          <p:nvPr/>
        </p:nvSpPr>
        <p:spPr>
          <a:xfrm>
            <a:off x="1235740" y="4835563"/>
            <a:ext cx="1082177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Fuente: </a:t>
            </a:r>
            <a:r>
              <a:rPr lang="es-ES" sz="1400"/>
              <a:t>Guerrero de Mesa, Oscilaciones Y Ondas. Bogotá: Universidad Nacional de Colombia Sede, 2005.</a:t>
            </a:r>
            <a:endParaRPr lang="en-US" sz="140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C3B16E1C-C220-44FB-B570-57286AB1A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494" y="2209282"/>
            <a:ext cx="3675529" cy="485132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214D6DC0-1A83-4417-89BD-FD57CB1FE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412" y="2763371"/>
            <a:ext cx="13239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58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F215F6-3E70-4D21-9309-B8A720114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000" spc="750" err="1">
                <a:solidFill>
                  <a:schemeClr val="bg1"/>
                </a:solidFill>
                <a:effectLst/>
              </a:rPr>
              <a:t>Oscilaciones</a:t>
            </a:r>
            <a:r>
              <a:rPr lang="en-US" sz="2000" spc="750">
                <a:solidFill>
                  <a:schemeClr val="bg1"/>
                </a:solidFill>
                <a:effectLst/>
              </a:rPr>
              <a:t> </a:t>
            </a:r>
            <a:r>
              <a:rPr lang="en-US" sz="2000" spc="750" err="1">
                <a:solidFill>
                  <a:schemeClr val="bg1"/>
                </a:solidFill>
                <a:effectLst/>
              </a:rPr>
              <a:t>en</a:t>
            </a:r>
            <a:r>
              <a:rPr lang="en-US" sz="2000" spc="750">
                <a:solidFill>
                  <a:schemeClr val="bg1"/>
                </a:solidFill>
                <a:effectLst/>
              </a:rPr>
              <a:t> una red de </a:t>
            </a:r>
            <a:r>
              <a:rPr lang="en-US" sz="2000" spc="750" err="1">
                <a:solidFill>
                  <a:schemeClr val="bg1"/>
                </a:solidFill>
                <a:effectLst/>
              </a:rPr>
              <a:t>masas</a:t>
            </a:r>
            <a:r>
              <a:rPr lang="en-US" sz="2000" spc="750">
                <a:solidFill>
                  <a:schemeClr val="bg1"/>
                </a:solidFill>
                <a:effectLst/>
              </a:rPr>
              <a:t> </a:t>
            </a:r>
            <a:r>
              <a:rPr lang="en-US" sz="2000" spc="750" err="1">
                <a:solidFill>
                  <a:schemeClr val="bg1"/>
                </a:solidFill>
                <a:effectLst/>
              </a:rPr>
              <a:t>acopladas</a:t>
            </a:r>
            <a:r>
              <a:rPr lang="en-US" sz="2000" spc="750">
                <a:solidFill>
                  <a:schemeClr val="bg1"/>
                </a:solidFill>
                <a:effectLst/>
              </a:rPr>
              <a:t> por </a:t>
            </a:r>
            <a:r>
              <a:rPr lang="en-US" sz="2000" spc="750" err="1">
                <a:solidFill>
                  <a:schemeClr val="bg1"/>
                </a:solidFill>
                <a:effectLst/>
              </a:rPr>
              <a:t>resortes</a:t>
            </a:r>
            <a:endParaRPr lang="en-US" sz="2000" spc="750">
              <a:solidFill>
                <a:schemeClr val="bg1"/>
              </a:solidFill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2B07950-46AC-49A2-8283-171D05808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555" t="41044" r="16178" b="31424"/>
          <a:stretch/>
        </p:blipFill>
        <p:spPr>
          <a:xfrm>
            <a:off x="4378113" y="48320"/>
            <a:ext cx="7214138" cy="4097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FD5F52-63E0-49BF-BDB9-269E58C1FCC2}"/>
              </a:ext>
            </a:extLst>
          </p:cNvPr>
          <p:cNvSpPr txBox="1"/>
          <p:nvPr/>
        </p:nvSpPr>
        <p:spPr>
          <a:xfrm>
            <a:off x="4789050" y="6060014"/>
            <a:ext cx="66667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Fuente: </a:t>
            </a:r>
            <a:r>
              <a:rPr lang="es-ES" sz="1400"/>
              <a:t>Guerrero de Mesa, Oscilaciones Y Ondas. Bogotá: Universidad Nacional de Colombia Sede, 2005.</a:t>
            </a:r>
            <a:endParaRPr lang="en-US" sz="1400"/>
          </a:p>
        </p:txBody>
      </p:sp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28B16696-A899-4DCD-9AF9-C9CF61B89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503" y="4149236"/>
            <a:ext cx="5871881" cy="169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479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LightSeed_2SEEDS">
      <a:dk1>
        <a:srgbClr val="000000"/>
      </a:dk1>
      <a:lt1>
        <a:srgbClr val="FFFFFF"/>
      </a:lt1>
      <a:dk2>
        <a:srgbClr val="393220"/>
      </a:dk2>
      <a:lt2>
        <a:srgbClr val="E2E4E8"/>
      </a:lt2>
      <a:accent1>
        <a:srgbClr val="B5A065"/>
      </a:accent1>
      <a:accent2>
        <a:srgbClr val="CC9479"/>
      </a:accent2>
      <a:accent3>
        <a:srgbClr val="9DA66D"/>
      </a:accent3>
      <a:accent4>
        <a:srgbClr val="62AFA0"/>
      </a:accent4>
      <a:accent5>
        <a:srgbClr val="62ACC1"/>
      </a:accent5>
      <a:accent6>
        <a:srgbClr val="7090C9"/>
      </a:accent6>
      <a:hlink>
        <a:srgbClr val="697BAE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9CAD299D4F2B41BA086D2D73D81F97" ma:contentTypeVersion="7" ma:contentTypeDescription="Create a new document." ma:contentTypeScope="" ma:versionID="72604c6b6049409ae6f7cfce58fa8e50">
  <xsd:schema xmlns:xsd="http://www.w3.org/2001/XMLSchema" xmlns:xs="http://www.w3.org/2001/XMLSchema" xmlns:p="http://schemas.microsoft.com/office/2006/metadata/properties" xmlns:ns3="09056527-9f85-4803-9bcc-b492d08a761b" xmlns:ns4="26f6ede3-86ac-4a12-b3d4-d948ff557c4f" targetNamespace="http://schemas.microsoft.com/office/2006/metadata/properties" ma:root="true" ma:fieldsID="ba7083679f4294e8be31b94476e12e99" ns3:_="" ns4:_="">
    <xsd:import namespace="09056527-9f85-4803-9bcc-b492d08a761b"/>
    <xsd:import namespace="26f6ede3-86ac-4a12-b3d4-d948ff557c4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056527-9f85-4803-9bcc-b492d08a76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f6ede3-86ac-4a12-b3d4-d948ff557c4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7CC0A13-33FE-4283-8A10-03A9AE90B3F0}">
  <ds:schemaRefs>
    <ds:schemaRef ds:uri="09056527-9f85-4803-9bcc-b492d08a761b"/>
    <ds:schemaRef ds:uri="26f6ede3-86ac-4a12-b3d4-d948ff557c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293D46D-3562-4925-A9AE-3F2C51F935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F0D7B1-FD1A-47F1-99C3-A615567DA83C}">
  <ds:schemaRefs>
    <ds:schemaRef ds:uri="09056527-9f85-4803-9bcc-b492d08a761b"/>
    <ds:schemaRef ds:uri="26f6ede3-86ac-4a12-b3d4-d948ff557c4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GradientRiseVTI</vt:lpstr>
      <vt:lpstr>Aplicación de los métodos numéricos para el análisis de vibraciones en una barra y una placa con el modelo Spring-Mass</vt:lpstr>
      <vt:lpstr>objetivos</vt:lpstr>
      <vt:lpstr>ANTECEDENTES</vt:lpstr>
      <vt:lpstr>Oscilaciones y ondas</vt:lpstr>
      <vt:lpstr>FUNDAMENTO TEORICO</vt:lpstr>
      <vt:lpstr>Modelo Spring-Mass</vt:lpstr>
      <vt:lpstr>Aplicaciones del modelo spring-mass</vt:lpstr>
      <vt:lpstr>Oscilaciones longitudinales en una barra por medio del modelo Spring-Mass</vt:lpstr>
      <vt:lpstr>Oscilaciones en una red de masas acopladas por resortes</vt:lpstr>
      <vt:lpstr>Metodo Runge-Kutta orden 4</vt:lpstr>
      <vt:lpstr>METODOLOGIA</vt:lpstr>
      <vt:lpstr>RESULTADOS</vt:lpstr>
      <vt:lpstr>RESULTADOS EN 1D</vt:lpstr>
      <vt:lpstr>PowerPoint Presentation</vt:lpstr>
      <vt:lpstr>PowerPoint Presentation</vt:lpstr>
      <vt:lpstr>Oscilaciones de una malla de masas acopladas por resortes</vt:lpstr>
      <vt:lpstr>PowerPoint Presentation</vt:lpstr>
      <vt:lpstr>CONCLUSIONES</vt:lpstr>
      <vt:lpstr>PowerPoint Presentation</vt:lpstr>
      <vt:lpstr>CODIGO ENMATLAB PARA LAS OSCILACIONES LONGITUDINALES DE UNA RED1D</vt:lpstr>
      <vt:lpstr>PowerPoint Presentation</vt:lpstr>
      <vt:lpstr>PowerPoint Presentation</vt:lpstr>
      <vt:lpstr>CODIGO EN MATLAB PARA LAS OSCILACIONES LONGITUDINALES DE UNA RED2D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Aplicación de los métodos numéricos para el análisis de vibraciones en una barra y una placa por el modelo Spring-Mass</dc:title>
  <dc:creator>Katherine Miranda</dc:creator>
  <cp:revision>1</cp:revision>
  <dcterms:created xsi:type="dcterms:W3CDTF">2021-02-11T10:42:38Z</dcterms:created>
  <dcterms:modified xsi:type="dcterms:W3CDTF">2021-02-11T18:50:24Z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0x0101000C9CAD299D4F2B41BA086D2D73D81F97</vt:lpwstr>
  </property>
</Properties>
</file>